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Lst>
  <p:notesMasterIdLst>
    <p:notesMasterId r:id="rId11"/>
  </p:notesMasterIdLst>
  <p:sldIdLst>
    <p:sldId id="257" r:id="rId3"/>
    <p:sldId id="267" r:id="rId4"/>
    <p:sldId id="261" r:id="rId5"/>
    <p:sldId id="274" r:id="rId6"/>
    <p:sldId id="275" r:id="rId7"/>
    <p:sldId id="276" r:id="rId8"/>
    <p:sldId id="277" r:id="rId9"/>
    <p:sldId id="278" r:id="rId10"/>
  </p:sldIdLst>
  <p:sldSz cx="9144000" cy="5143500" type="screen16x9"/>
  <p:notesSz cx="6858000" cy="9144000"/>
  <p:embeddedFontLst>
    <p:embeddedFont>
      <p:font typeface="Dosis" pitchFamily="2" charset="0"/>
      <p:regular r:id="rId12"/>
      <p:bold r:id="rId13"/>
    </p:embeddedFont>
    <p:embeddedFont>
      <p:font typeface="Roboto" panose="02000000000000000000" pitchFamily="2" charset="0"/>
      <p:regular r:id="rId14"/>
      <p:bold r:id="rId15"/>
      <p:italic r:id="rId16"/>
      <p:boldItalic r:id="rId17"/>
    </p:embeddedFont>
    <p:embeddedFont>
      <p:font typeface="Roboto Black" panose="02000000000000000000" pitchFamily="2" charset="0"/>
      <p:bold r:id="rId18"/>
      <p:boldItalic r:id="rId19"/>
    </p:embeddedFont>
    <p:embeddedFont>
      <p:font typeface="Roboto Thin" panose="02000000000000000000" pitchFamily="2"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09"/>
  </p:normalViewPr>
  <p:slideViewPr>
    <p:cSldViewPr snapToGrid="0">
      <p:cViewPr varScale="1">
        <p:scale>
          <a:sx n="71" d="100"/>
          <a:sy n="71" d="100"/>
        </p:scale>
        <p:origin x="408" y="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font" Target="fonts/font10.fntdata"/><Relationship Id="rId7" Type="http://schemas.openxmlformats.org/officeDocument/2006/relationships/slide" Target="slides/slide5.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font" Target="fonts/font4.fntdata"/><Relationship Id="rId23" Type="http://schemas.openxmlformats.org/officeDocument/2006/relationships/font" Target="fonts/font12.fntdata"/><Relationship Id="rId10" Type="http://schemas.openxmlformats.org/officeDocument/2006/relationships/slide" Target="slides/slide8.xml"/><Relationship Id="rId19"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a:extLst>
            <a:ext uri="{FF2B5EF4-FFF2-40B4-BE49-F238E27FC236}">
              <a16:creationId xmlns:a16="http://schemas.microsoft.com/office/drawing/2014/main" id="{3F79F531-FD11-BDB1-04AD-A36D33E0D788}"/>
            </a:ext>
          </a:extLst>
        </p:cNvPr>
        <p:cNvGrpSpPr/>
        <p:nvPr/>
      </p:nvGrpSpPr>
      <p:grpSpPr>
        <a:xfrm>
          <a:off x="0" y="0"/>
          <a:ext cx="0" cy="0"/>
          <a:chOff x="0" y="0"/>
          <a:chExt cx="0" cy="0"/>
        </a:xfrm>
      </p:grpSpPr>
      <p:sp>
        <p:nvSpPr>
          <p:cNvPr id="319" name="Shape 319">
            <a:extLst>
              <a:ext uri="{FF2B5EF4-FFF2-40B4-BE49-F238E27FC236}">
                <a16:creationId xmlns:a16="http://schemas.microsoft.com/office/drawing/2014/main" id="{E4549B44-F9D4-87A8-0739-3B072FCB479A}"/>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a:extLst>
              <a:ext uri="{FF2B5EF4-FFF2-40B4-BE49-F238E27FC236}">
                <a16:creationId xmlns:a16="http://schemas.microsoft.com/office/drawing/2014/main" id="{FB21D5CC-9B8D-A9FF-317B-927D2C9A6B7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572402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a:extLst>
            <a:ext uri="{FF2B5EF4-FFF2-40B4-BE49-F238E27FC236}">
              <a16:creationId xmlns:a16="http://schemas.microsoft.com/office/drawing/2014/main" id="{8E18C04B-B328-569D-8736-290D8A167D6D}"/>
            </a:ext>
          </a:extLst>
        </p:cNvPr>
        <p:cNvGrpSpPr/>
        <p:nvPr/>
      </p:nvGrpSpPr>
      <p:grpSpPr>
        <a:xfrm>
          <a:off x="0" y="0"/>
          <a:ext cx="0" cy="0"/>
          <a:chOff x="0" y="0"/>
          <a:chExt cx="0" cy="0"/>
        </a:xfrm>
      </p:grpSpPr>
      <p:sp>
        <p:nvSpPr>
          <p:cNvPr id="319" name="Shape 319">
            <a:extLst>
              <a:ext uri="{FF2B5EF4-FFF2-40B4-BE49-F238E27FC236}">
                <a16:creationId xmlns:a16="http://schemas.microsoft.com/office/drawing/2014/main" id="{ADEAF78C-B3F9-48EC-3C81-5F86EE3E9B11}"/>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a:extLst>
              <a:ext uri="{FF2B5EF4-FFF2-40B4-BE49-F238E27FC236}">
                <a16:creationId xmlns:a16="http://schemas.microsoft.com/office/drawing/2014/main" id="{3BFE4273-4FBB-4842-2AC6-6CA0E78678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840195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a:extLst>
            <a:ext uri="{FF2B5EF4-FFF2-40B4-BE49-F238E27FC236}">
              <a16:creationId xmlns:a16="http://schemas.microsoft.com/office/drawing/2014/main" id="{3248C6A4-0CE0-0A7D-2620-63F4099BD989}"/>
            </a:ext>
          </a:extLst>
        </p:cNvPr>
        <p:cNvGrpSpPr/>
        <p:nvPr/>
      </p:nvGrpSpPr>
      <p:grpSpPr>
        <a:xfrm>
          <a:off x="0" y="0"/>
          <a:ext cx="0" cy="0"/>
          <a:chOff x="0" y="0"/>
          <a:chExt cx="0" cy="0"/>
        </a:xfrm>
      </p:grpSpPr>
      <p:sp>
        <p:nvSpPr>
          <p:cNvPr id="319" name="Shape 319">
            <a:extLst>
              <a:ext uri="{FF2B5EF4-FFF2-40B4-BE49-F238E27FC236}">
                <a16:creationId xmlns:a16="http://schemas.microsoft.com/office/drawing/2014/main" id="{57315646-0927-0723-F401-6DFC6AA046D5}"/>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a:extLst>
              <a:ext uri="{FF2B5EF4-FFF2-40B4-BE49-F238E27FC236}">
                <a16:creationId xmlns:a16="http://schemas.microsoft.com/office/drawing/2014/main" id="{34340F41-8912-3386-01FA-756A9A6590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787113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a:extLst>
            <a:ext uri="{FF2B5EF4-FFF2-40B4-BE49-F238E27FC236}">
              <a16:creationId xmlns:a16="http://schemas.microsoft.com/office/drawing/2014/main" id="{5C92A5FC-64C8-34EA-ECB9-0A8991375974}"/>
            </a:ext>
          </a:extLst>
        </p:cNvPr>
        <p:cNvGrpSpPr/>
        <p:nvPr/>
      </p:nvGrpSpPr>
      <p:grpSpPr>
        <a:xfrm>
          <a:off x="0" y="0"/>
          <a:ext cx="0" cy="0"/>
          <a:chOff x="0" y="0"/>
          <a:chExt cx="0" cy="0"/>
        </a:xfrm>
      </p:grpSpPr>
      <p:sp>
        <p:nvSpPr>
          <p:cNvPr id="319" name="Shape 319">
            <a:extLst>
              <a:ext uri="{FF2B5EF4-FFF2-40B4-BE49-F238E27FC236}">
                <a16:creationId xmlns:a16="http://schemas.microsoft.com/office/drawing/2014/main" id="{520DDCF8-0304-0A9C-0027-373C78A0C8A8}"/>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a:extLst>
              <a:ext uri="{FF2B5EF4-FFF2-40B4-BE49-F238E27FC236}">
                <a16:creationId xmlns:a16="http://schemas.microsoft.com/office/drawing/2014/main" id="{D26ADD70-B73E-6BE2-C6C8-18BE01860B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785970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a:extLst>
            <a:ext uri="{FF2B5EF4-FFF2-40B4-BE49-F238E27FC236}">
              <a16:creationId xmlns:a16="http://schemas.microsoft.com/office/drawing/2014/main" id="{DB912115-4A1B-5AED-AD93-6B8D73A5F30F}"/>
            </a:ext>
          </a:extLst>
        </p:cNvPr>
        <p:cNvGrpSpPr/>
        <p:nvPr/>
      </p:nvGrpSpPr>
      <p:grpSpPr>
        <a:xfrm>
          <a:off x="0" y="0"/>
          <a:ext cx="0" cy="0"/>
          <a:chOff x="0" y="0"/>
          <a:chExt cx="0" cy="0"/>
        </a:xfrm>
      </p:grpSpPr>
      <p:sp>
        <p:nvSpPr>
          <p:cNvPr id="319" name="Shape 319">
            <a:extLst>
              <a:ext uri="{FF2B5EF4-FFF2-40B4-BE49-F238E27FC236}">
                <a16:creationId xmlns:a16="http://schemas.microsoft.com/office/drawing/2014/main" id="{C04D8B31-E057-4C0E-6F7A-A652580BE1D3}"/>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a:extLst>
              <a:ext uri="{FF2B5EF4-FFF2-40B4-BE49-F238E27FC236}">
                <a16:creationId xmlns:a16="http://schemas.microsoft.com/office/drawing/2014/main" id="{7BACF147-38D5-D079-2980-13D6361C455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71541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
        <p:nvSpPr>
          <p:cNvPr id="3" name="TextBox 2">
            <a:extLst>
              <a:ext uri="{FF2B5EF4-FFF2-40B4-BE49-F238E27FC236}">
                <a16:creationId xmlns:a16="http://schemas.microsoft.com/office/drawing/2014/main" id="{9A3F9F58-8184-1175-F486-DFA50C392F79}"/>
              </a:ext>
            </a:extLst>
          </p:cNvPr>
          <p:cNvSpPr txBox="1"/>
          <p:nvPr userDrawn="1">
            <p:extLst>
              <p:ext uri="{1162E1C5-73C7-4A58-AE30-91384D911F3F}">
                <p184:classification xmlns:p184="http://schemas.microsoft.com/office/powerpoint/2018/4/main" val="hdr"/>
              </p:ext>
            </p:extLst>
          </p:nvPr>
        </p:nvSpPr>
        <p:spPr>
          <a:xfrm>
            <a:off x="63500" y="63500"/>
            <a:ext cx="57150" cy="121920"/>
          </a:xfrm>
          <a:prstGeom prst="rect">
            <a:avLst/>
          </a:prstGeom>
        </p:spPr>
        <p:txBody>
          <a:bodyPr horzOverflow="overflow" lIns="0" tIns="0" rIns="0" bIns="0">
            <a:spAutoFit/>
          </a:bodyPr>
          <a:lstStyle/>
          <a:p>
            <a:pPr algn="l"/>
            <a:r>
              <a:rPr lang="en-US" sz="800">
                <a:solidFill>
                  <a:srgbClr val="000000">
                    <a:alpha val="50000"/>
                  </a:srgbClr>
                </a:solidFill>
                <a:latin typeface="Arial" panose="020B0604020202020204" pitchFamily="34" charset="0"/>
                <a:cs typeface="Arial" panose="020B0604020202020204" pitchFamily="34" charset="0"/>
              </a:rPr>
              <a:t> </a:t>
            </a: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
        <p:nvSpPr>
          <p:cNvPr id="3" name="TextBox 2">
            <a:extLst>
              <a:ext uri="{FF2B5EF4-FFF2-40B4-BE49-F238E27FC236}">
                <a16:creationId xmlns:a16="http://schemas.microsoft.com/office/drawing/2014/main" id="{A8309B78-0004-5D64-6976-1DBF2773BBCB}"/>
              </a:ext>
            </a:extLst>
          </p:cNvPr>
          <p:cNvSpPr txBox="1"/>
          <p:nvPr userDrawn="1">
            <p:extLst>
              <p:ext uri="{1162E1C5-73C7-4A58-AE30-91384D911F3F}">
                <p184:classification xmlns:p184="http://schemas.microsoft.com/office/powerpoint/2018/4/main" val="hdr"/>
              </p:ext>
            </p:extLst>
          </p:nvPr>
        </p:nvSpPr>
        <p:spPr>
          <a:xfrm>
            <a:off x="63500" y="63500"/>
            <a:ext cx="57150" cy="121920"/>
          </a:xfrm>
          <a:prstGeom prst="rect">
            <a:avLst/>
          </a:prstGeom>
        </p:spPr>
        <p:txBody>
          <a:bodyPr horzOverflow="overflow" lIns="0" tIns="0" rIns="0" bIns="0">
            <a:spAutoFit/>
          </a:bodyPr>
          <a:lstStyle/>
          <a:p>
            <a:pPr algn="l"/>
            <a:r>
              <a:rPr lang="en-US" sz="800">
                <a:solidFill>
                  <a:srgbClr val="000000">
                    <a:alpha val="50000"/>
                  </a:srgbClr>
                </a:solidFill>
                <a:latin typeface="Arial" panose="020B0604020202020204" pitchFamily="34" charset="0"/>
                <a:cs typeface="Arial" panose="020B0604020202020204" pitchFamily="34" charset="0"/>
              </a:rPr>
              <a:t> </a:t>
            </a: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US" sz="5600" dirty="0">
                <a:solidFill>
                  <a:schemeClr val="lt1"/>
                </a:solidFill>
                <a:latin typeface="Roboto Black"/>
                <a:ea typeface="Roboto Black"/>
                <a:cs typeface="Roboto Black"/>
                <a:sym typeface="Roboto Black"/>
              </a:rPr>
              <a:t>Marketing Attribution</a:t>
            </a:r>
            <a:endParaRPr sz="1200" dirty="0">
              <a:solidFill>
                <a:schemeClr val="lt1"/>
              </a:solidFill>
            </a:endParaRPr>
          </a:p>
          <a:p>
            <a:pPr marL="0" lvl="0" indent="0" algn="l" rtl="0">
              <a:spcBef>
                <a:spcPts val="0"/>
              </a:spcBef>
              <a:spcAft>
                <a:spcPts val="0"/>
              </a:spcAft>
              <a:buClr>
                <a:schemeClr val="dk1"/>
              </a:buClr>
              <a:buSzPts val="1100"/>
              <a:buFont typeface="Arial"/>
              <a:buNone/>
            </a:pPr>
            <a:r>
              <a:rPr lang="en-US" sz="2800" dirty="0">
                <a:solidFill>
                  <a:srgbClr val="EFEFEF"/>
                </a:solidFill>
                <a:latin typeface="Roboto Thin"/>
                <a:ea typeface="Roboto Thin"/>
                <a:cs typeface="Roboto Thin"/>
                <a:sym typeface="Roboto Thin"/>
              </a:rPr>
              <a:t>Analyze Data with SQL</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US" sz="2800" dirty="0">
                <a:solidFill>
                  <a:srgbClr val="EFEFEF"/>
                </a:solidFill>
                <a:latin typeface="Roboto Thin"/>
                <a:ea typeface="Roboto Thin"/>
                <a:cs typeface="Roboto Thin"/>
                <a:sym typeface="Roboto Thin"/>
              </a:rPr>
              <a:t>Mario Giraldo</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6/1/2025</a:t>
            </a:r>
            <a:endParaRPr sz="2800" dirty="0">
              <a:solidFill>
                <a:srgbClr val="EFEFEF"/>
              </a:solidFill>
              <a:latin typeface="Roboto Thin"/>
              <a:ea typeface="Roboto Thin"/>
              <a:cs typeface="Roboto Thin"/>
              <a:sym typeface="Roboto Thin"/>
            </a:endParaRPr>
          </a:p>
        </p:txBody>
      </p:sp>
      <p:pic>
        <p:nvPicPr>
          <p:cNvPr id="299" name="Shape 299"/>
          <p:cNvPicPr preferRelativeResize="0"/>
          <p:nvPr/>
        </p:nvPicPr>
        <p:blipFill>
          <a:blip r:embed="rId3">
            <a:alphaModFix/>
          </a:blip>
          <a:stretch>
            <a:fillRect/>
          </a:stretch>
        </p:blipFill>
        <p:spPr>
          <a:xfrm>
            <a:off x="466824" y="661700"/>
            <a:ext cx="2024775" cy="4258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D5AF3-B096-A14A-FEEB-6204CF09FABE}"/>
              </a:ext>
            </a:extLst>
          </p:cNvPr>
          <p:cNvSpPr>
            <a:spLocks noGrp="1"/>
          </p:cNvSpPr>
          <p:nvPr>
            <p:ph type="title"/>
          </p:nvPr>
        </p:nvSpPr>
        <p:spPr/>
        <p:txBody>
          <a:bodyPr/>
          <a:lstStyle/>
          <a:p>
            <a:r>
              <a:rPr lang="en-US" dirty="0"/>
              <a:t>Project Summary</a:t>
            </a:r>
          </a:p>
        </p:txBody>
      </p:sp>
      <p:sp>
        <p:nvSpPr>
          <p:cNvPr id="3" name="Text Placeholder 2">
            <a:extLst>
              <a:ext uri="{FF2B5EF4-FFF2-40B4-BE49-F238E27FC236}">
                <a16:creationId xmlns:a16="http://schemas.microsoft.com/office/drawing/2014/main" id="{3AE43493-3452-C469-7C10-FBEF6FABE8BE}"/>
              </a:ext>
            </a:extLst>
          </p:cNvPr>
          <p:cNvSpPr>
            <a:spLocks noGrp="1"/>
          </p:cNvSpPr>
          <p:nvPr>
            <p:ph type="body" idx="1"/>
          </p:nvPr>
        </p:nvSpPr>
        <p:spPr/>
        <p:txBody>
          <a:bodyPr/>
          <a:lstStyle/>
          <a:p>
            <a:r>
              <a:rPr lang="en-US" sz="1200" dirty="0">
                <a:solidFill>
                  <a:schemeClr val="tx1"/>
                </a:solidFill>
              </a:rPr>
              <a:t>Get familiar with the company.</a:t>
            </a:r>
          </a:p>
          <a:p>
            <a:endParaRPr lang="en-US" sz="1200" dirty="0">
              <a:solidFill>
                <a:schemeClr val="tx1"/>
              </a:solidFill>
            </a:endParaRPr>
          </a:p>
          <a:p>
            <a:r>
              <a:rPr lang="en-US" sz="1200" dirty="0">
                <a:solidFill>
                  <a:schemeClr val="tx1"/>
                </a:solidFill>
              </a:rPr>
              <a:t>How many campaigns and sources does </a:t>
            </a:r>
            <a:r>
              <a:rPr lang="en-US" sz="1200" dirty="0" err="1">
                <a:solidFill>
                  <a:schemeClr val="tx1"/>
                </a:solidFill>
              </a:rPr>
              <a:t>CoolTShirts</a:t>
            </a:r>
            <a:r>
              <a:rPr lang="en-US" sz="1200" dirty="0">
                <a:solidFill>
                  <a:schemeClr val="tx1"/>
                </a:solidFill>
              </a:rPr>
              <a:t> use and how are they related? Be sure to explain the difference between </a:t>
            </a:r>
            <a:r>
              <a:rPr lang="en-US" sz="1200" dirty="0" err="1">
                <a:solidFill>
                  <a:schemeClr val="tx1"/>
                </a:solidFill>
              </a:rPr>
              <a:t>utm_campaign</a:t>
            </a:r>
            <a:r>
              <a:rPr lang="en-US" sz="1200" dirty="0">
                <a:solidFill>
                  <a:schemeClr val="tx1"/>
                </a:solidFill>
              </a:rPr>
              <a:t> and </a:t>
            </a:r>
            <a:r>
              <a:rPr lang="en-US" sz="1200" dirty="0" err="1">
                <a:solidFill>
                  <a:schemeClr val="tx1"/>
                </a:solidFill>
              </a:rPr>
              <a:t>utm_source</a:t>
            </a:r>
            <a:r>
              <a:rPr lang="en-US" sz="1200" dirty="0">
                <a:solidFill>
                  <a:schemeClr val="tx1"/>
                </a:solidFill>
              </a:rPr>
              <a:t>.</a:t>
            </a:r>
          </a:p>
          <a:p>
            <a:pPr marL="114300" indent="0">
              <a:buNone/>
            </a:pPr>
            <a:endParaRPr lang="en-US" sz="1200" dirty="0">
              <a:solidFill>
                <a:schemeClr val="tx1"/>
              </a:solidFill>
            </a:endParaRPr>
          </a:p>
          <a:p>
            <a:r>
              <a:rPr lang="en-US" sz="1200" dirty="0">
                <a:solidFill>
                  <a:schemeClr val="tx1"/>
                </a:solidFill>
              </a:rPr>
              <a:t>What pages are on their website?</a:t>
            </a:r>
          </a:p>
          <a:p>
            <a:endParaRPr lang="en-US" sz="1200" dirty="0">
              <a:solidFill>
                <a:schemeClr val="tx1"/>
              </a:solidFill>
            </a:endParaRPr>
          </a:p>
          <a:p>
            <a:r>
              <a:rPr lang="en-US" sz="1200" dirty="0">
                <a:solidFill>
                  <a:schemeClr val="tx1"/>
                </a:solidFill>
              </a:rPr>
              <a:t>What is the user journey?</a:t>
            </a:r>
          </a:p>
          <a:p>
            <a:endParaRPr lang="en-US" sz="1200" dirty="0">
              <a:solidFill>
                <a:schemeClr val="tx1"/>
              </a:solidFill>
            </a:endParaRPr>
          </a:p>
          <a:p>
            <a:r>
              <a:rPr lang="en-US" sz="1200" dirty="0">
                <a:solidFill>
                  <a:schemeClr val="tx1"/>
                </a:solidFill>
              </a:rPr>
              <a:t>How many first touches is each campaign responsible for?</a:t>
            </a:r>
          </a:p>
          <a:p>
            <a:r>
              <a:rPr lang="en-US" sz="1200" dirty="0">
                <a:solidFill>
                  <a:schemeClr val="tx1"/>
                </a:solidFill>
              </a:rPr>
              <a:t>How many last touches is each campaign responsible for?</a:t>
            </a:r>
          </a:p>
          <a:p>
            <a:r>
              <a:rPr lang="en-US" sz="1200" dirty="0">
                <a:solidFill>
                  <a:schemeClr val="tx1"/>
                </a:solidFill>
              </a:rPr>
              <a:t>How many visitors make a purchase?</a:t>
            </a:r>
          </a:p>
          <a:p>
            <a:r>
              <a:rPr lang="en-US" sz="1200" dirty="0">
                <a:solidFill>
                  <a:schemeClr val="tx1"/>
                </a:solidFill>
              </a:rPr>
              <a:t>How many last touches on the purchase page is each campaign responsible for?</a:t>
            </a:r>
          </a:p>
          <a:p>
            <a:r>
              <a:rPr lang="en-US" sz="1200" dirty="0">
                <a:solidFill>
                  <a:schemeClr val="tx1"/>
                </a:solidFill>
              </a:rPr>
              <a:t>What is the typical user journey?</a:t>
            </a:r>
          </a:p>
          <a:p>
            <a:r>
              <a:rPr lang="en-US" sz="1200" dirty="0">
                <a:solidFill>
                  <a:schemeClr val="tx1"/>
                </a:solidFill>
              </a:rPr>
              <a:t>Optimize the campaign budget -&gt; </a:t>
            </a:r>
            <a:r>
              <a:rPr lang="en-US" sz="1200" dirty="0" err="1">
                <a:solidFill>
                  <a:schemeClr val="tx1"/>
                </a:solidFill>
              </a:rPr>
              <a:t>CoolTShirts</a:t>
            </a:r>
            <a:r>
              <a:rPr lang="en-US" sz="1200" dirty="0">
                <a:solidFill>
                  <a:schemeClr val="tx1"/>
                </a:solidFill>
              </a:rPr>
              <a:t> can re-invest in 5 campaigns. Which should they pick and why?</a:t>
            </a:r>
          </a:p>
        </p:txBody>
      </p:sp>
    </p:spTree>
    <p:extLst>
      <p:ext uri="{BB962C8B-B14F-4D97-AF65-F5344CB8AC3E}">
        <p14:creationId xmlns:p14="http://schemas.microsoft.com/office/powerpoint/2010/main" val="205486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446846"/>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sz="2400" b="1" dirty="0" err="1">
                <a:solidFill>
                  <a:srgbClr val="295269"/>
                </a:solidFill>
                <a:latin typeface="Roboto"/>
                <a:ea typeface="Roboto"/>
                <a:cs typeface="Roboto"/>
                <a:sym typeface="Roboto"/>
              </a:rPr>
              <a:t>CoolTShirts</a:t>
            </a:r>
            <a:r>
              <a:rPr lang="en-US" sz="2400" b="1" dirty="0">
                <a:solidFill>
                  <a:srgbClr val="295269"/>
                </a:solidFill>
                <a:latin typeface="Roboto"/>
                <a:ea typeface="Roboto"/>
                <a:cs typeface="Roboto"/>
                <a:sym typeface="Roboto"/>
              </a:rPr>
              <a:t> data</a:t>
            </a:r>
            <a:endParaRPr sz="2400" b="1" dirty="0">
              <a:solidFill>
                <a:srgbClr val="295269"/>
              </a:solidFill>
              <a:latin typeface="Roboto"/>
              <a:ea typeface="Roboto"/>
              <a:cs typeface="Roboto"/>
              <a:sym typeface="Roboto"/>
            </a:endParaRPr>
          </a:p>
        </p:txBody>
      </p:sp>
      <p:sp>
        <p:nvSpPr>
          <p:cNvPr id="323" name="Shape 323"/>
          <p:cNvSpPr txBox="1"/>
          <p:nvPr/>
        </p:nvSpPr>
        <p:spPr>
          <a:xfrm>
            <a:off x="5232600" y="739471"/>
            <a:ext cx="3817400" cy="4208254"/>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Looking at sources and campaigns in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 table: </a:t>
            </a:r>
          </a:p>
          <a:p>
            <a:pPr marL="0" lvl="0" indent="0" rtl="0">
              <a:spcBef>
                <a:spcPts val="0"/>
              </a:spcBef>
              <a:spcAft>
                <a:spcPts val="0"/>
              </a:spcAft>
              <a:buClr>
                <a:schemeClr val="dk1"/>
              </a:buClr>
              <a:buSzPts val="1100"/>
              <a:buFont typeface="Arial"/>
              <a:buNone/>
            </a:pPr>
            <a:endParaRPr lang="en-US"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SELECT COUNT(DISTINCT </a:t>
            </a:r>
            <a:r>
              <a:rPr lang="en-US" sz="900" dirty="0" err="1">
                <a:latin typeface="Courier New"/>
                <a:ea typeface="Courier New"/>
                <a:cs typeface="Courier New"/>
                <a:sym typeface="Courier New"/>
              </a:rPr>
              <a:t>utm_campaign</a:t>
            </a:r>
            <a:r>
              <a:rPr lang="en-US" sz="900" dirty="0">
                <a:latin typeface="Courier New"/>
                <a:ea typeface="Courier New"/>
                <a:cs typeface="Courier New"/>
                <a:sym typeface="Courier New"/>
              </a:rPr>
              <a:t>)</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a:t>
            </a:r>
          </a:p>
          <a:p>
            <a:pPr marL="0" lvl="0" indent="0" rtl="0">
              <a:spcBef>
                <a:spcPts val="0"/>
              </a:spcBef>
              <a:spcAft>
                <a:spcPts val="0"/>
              </a:spcAft>
              <a:buClr>
                <a:schemeClr val="dk1"/>
              </a:buClr>
              <a:buSzPts val="1100"/>
              <a:buFont typeface="Arial"/>
              <a:buNone/>
            </a:pPr>
            <a:endParaRPr lang="en-US"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SELECT COUNT(DISTINCT </a:t>
            </a:r>
            <a:r>
              <a:rPr lang="en-US" sz="900" dirty="0" err="1">
                <a:latin typeface="Courier New"/>
                <a:ea typeface="Courier New"/>
                <a:cs typeface="Courier New"/>
                <a:sym typeface="Courier New"/>
              </a:rPr>
              <a:t>utm_source</a:t>
            </a:r>
            <a:r>
              <a:rPr lang="en-US" sz="900" dirty="0">
                <a:latin typeface="Courier New"/>
                <a:ea typeface="Courier New"/>
                <a:cs typeface="Courier New"/>
                <a:sym typeface="Courier New"/>
              </a:rPr>
              <a:t>)</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a:t>
            </a:r>
          </a:p>
          <a:p>
            <a:pPr marL="0" lvl="0" indent="0" rtl="0">
              <a:spcBef>
                <a:spcPts val="0"/>
              </a:spcBef>
              <a:spcAft>
                <a:spcPts val="0"/>
              </a:spcAft>
              <a:buClr>
                <a:schemeClr val="dk1"/>
              </a:buClr>
              <a:buSzPts val="1100"/>
              <a:buFont typeface="Arial"/>
              <a:buNone/>
            </a:pPr>
            <a:endParaRPr lang="en-US"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SELECT DISTINCT </a:t>
            </a:r>
            <a:r>
              <a:rPr lang="en-US" sz="900" dirty="0" err="1">
                <a:latin typeface="Courier New"/>
                <a:ea typeface="Courier New"/>
                <a:cs typeface="Courier New"/>
                <a:sym typeface="Courier New"/>
              </a:rPr>
              <a:t>utm_campaign</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utm_source</a:t>
            </a:r>
            <a:endParaRPr lang="en-US"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a:t>
            </a:r>
          </a:p>
        </p:txBody>
      </p:sp>
      <p:sp>
        <p:nvSpPr>
          <p:cNvPr id="324" name="Shape 324"/>
          <p:cNvSpPr txBox="1"/>
          <p:nvPr/>
        </p:nvSpPr>
        <p:spPr>
          <a:xfrm>
            <a:off x="182879" y="739471"/>
            <a:ext cx="4915995" cy="612251"/>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150" dirty="0">
                <a:latin typeface="Roboto"/>
                <a:ea typeface="Roboto"/>
                <a:cs typeface="Roboto"/>
                <a:sym typeface="Roboto"/>
              </a:rPr>
              <a:t>-</a:t>
            </a:r>
            <a:r>
              <a:rPr lang="en-US" sz="1150" dirty="0" err="1">
                <a:latin typeface="Roboto"/>
                <a:ea typeface="Roboto"/>
                <a:cs typeface="Roboto"/>
                <a:sym typeface="Roboto"/>
              </a:rPr>
              <a:t>CoolTshirts</a:t>
            </a:r>
            <a:r>
              <a:rPr lang="en-US" sz="1150" dirty="0">
                <a:latin typeface="Roboto"/>
                <a:ea typeface="Roboto"/>
                <a:cs typeface="Roboto"/>
                <a:sym typeface="Roboto"/>
              </a:rPr>
              <a:t> has 8 different campaigns and uses 6 different sources to expose the campaigns.</a:t>
            </a:r>
          </a:p>
        </p:txBody>
      </p:sp>
      <p:pic>
        <p:nvPicPr>
          <p:cNvPr id="3" name="Picture 2">
            <a:extLst>
              <a:ext uri="{FF2B5EF4-FFF2-40B4-BE49-F238E27FC236}">
                <a16:creationId xmlns:a16="http://schemas.microsoft.com/office/drawing/2014/main" id="{2A0D3709-9B14-C335-4BC0-25BABFA01166}"/>
              </a:ext>
            </a:extLst>
          </p:cNvPr>
          <p:cNvPicPr>
            <a:picLocks noChangeAspect="1"/>
          </p:cNvPicPr>
          <p:nvPr/>
        </p:nvPicPr>
        <p:blipFill>
          <a:blip r:embed="rId3"/>
          <a:stretch>
            <a:fillRect/>
          </a:stretch>
        </p:blipFill>
        <p:spPr>
          <a:xfrm>
            <a:off x="946898" y="1588405"/>
            <a:ext cx="3387956" cy="3073424"/>
          </a:xfrm>
          <a:prstGeom prst="rect">
            <a:avLst/>
          </a:prstGeom>
          <a:ln>
            <a:solidFill>
              <a:schemeClr val="tx1"/>
            </a:solid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1">
          <a:extLst>
            <a:ext uri="{FF2B5EF4-FFF2-40B4-BE49-F238E27FC236}">
              <a16:creationId xmlns:a16="http://schemas.microsoft.com/office/drawing/2014/main" id="{CAA7BF44-E700-8FD3-E09B-5C46A690D1E2}"/>
            </a:ext>
          </a:extLst>
        </p:cNvPr>
        <p:cNvGrpSpPr/>
        <p:nvPr/>
      </p:nvGrpSpPr>
      <p:grpSpPr>
        <a:xfrm>
          <a:off x="0" y="0"/>
          <a:ext cx="0" cy="0"/>
          <a:chOff x="0" y="0"/>
          <a:chExt cx="0" cy="0"/>
        </a:xfrm>
      </p:grpSpPr>
      <p:sp>
        <p:nvSpPr>
          <p:cNvPr id="322" name="Shape 322">
            <a:extLst>
              <a:ext uri="{FF2B5EF4-FFF2-40B4-BE49-F238E27FC236}">
                <a16:creationId xmlns:a16="http://schemas.microsoft.com/office/drawing/2014/main" id="{8BF0CF82-9A43-AC56-1019-F496CF1DF8C7}"/>
              </a:ext>
            </a:extLst>
          </p:cNvPr>
          <p:cNvSpPr txBox="1"/>
          <p:nvPr/>
        </p:nvSpPr>
        <p:spPr>
          <a:xfrm>
            <a:off x="311700" y="292625"/>
            <a:ext cx="8520600" cy="446846"/>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sz="2400" b="1" dirty="0" err="1">
                <a:solidFill>
                  <a:srgbClr val="295269"/>
                </a:solidFill>
                <a:latin typeface="Roboto"/>
                <a:ea typeface="Roboto"/>
                <a:cs typeface="Roboto"/>
                <a:sym typeface="Roboto"/>
              </a:rPr>
              <a:t>CoolTShirts</a:t>
            </a:r>
            <a:r>
              <a:rPr lang="en-US" sz="2400" b="1" dirty="0">
                <a:solidFill>
                  <a:srgbClr val="295269"/>
                </a:solidFill>
                <a:latin typeface="Roboto"/>
                <a:ea typeface="Roboto"/>
                <a:cs typeface="Roboto"/>
                <a:sym typeface="Roboto"/>
              </a:rPr>
              <a:t> data</a:t>
            </a:r>
            <a:endParaRPr sz="2400" b="1" dirty="0">
              <a:solidFill>
                <a:srgbClr val="295269"/>
              </a:solidFill>
              <a:latin typeface="Roboto"/>
              <a:ea typeface="Roboto"/>
              <a:cs typeface="Roboto"/>
              <a:sym typeface="Roboto"/>
            </a:endParaRPr>
          </a:p>
        </p:txBody>
      </p:sp>
      <p:sp>
        <p:nvSpPr>
          <p:cNvPr id="323" name="Shape 323">
            <a:extLst>
              <a:ext uri="{FF2B5EF4-FFF2-40B4-BE49-F238E27FC236}">
                <a16:creationId xmlns:a16="http://schemas.microsoft.com/office/drawing/2014/main" id="{CCF9C4EE-0E9A-3275-FBE2-89B63FCA42B2}"/>
              </a:ext>
            </a:extLst>
          </p:cNvPr>
          <p:cNvSpPr txBox="1"/>
          <p:nvPr/>
        </p:nvSpPr>
        <p:spPr>
          <a:xfrm>
            <a:off x="5232600" y="739471"/>
            <a:ext cx="3817400" cy="4208254"/>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Finding distinct values of ‘</a:t>
            </a:r>
            <a:r>
              <a:rPr lang="en-US" sz="900" dirty="0" err="1">
                <a:latin typeface="Courier New"/>
                <a:ea typeface="Courier New"/>
                <a:cs typeface="Courier New"/>
                <a:sym typeface="Courier New"/>
              </a:rPr>
              <a:t>page_name</a:t>
            </a:r>
            <a:r>
              <a:rPr lang="en-US" sz="900" dirty="0">
                <a:latin typeface="Courier New"/>
                <a:ea typeface="Courier New"/>
                <a:cs typeface="Courier New"/>
                <a:sym typeface="Courier New"/>
              </a:rPr>
              <a:t>’ column:</a:t>
            </a:r>
          </a:p>
          <a:p>
            <a:pPr marL="0" lvl="0" indent="0" rtl="0">
              <a:spcBef>
                <a:spcPts val="0"/>
              </a:spcBef>
              <a:spcAft>
                <a:spcPts val="0"/>
              </a:spcAft>
              <a:buClr>
                <a:schemeClr val="dk1"/>
              </a:buClr>
              <a:buSzPts val="1100"/>
              <a:buFont typeface="Arial"/>
              <a:buNone/>
            </a:pPr>
            <a:endParaRPr lang="en-US"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SELECT DISTINCT </a:t>
            </a:r>
            <a:r>
              <a:rPr lang="en-US" sz="900" dirty="0" err="1">
                <a:latin typeface="Courier New"/>
                <a:ea typeface="Courier New"/>
                <a:cs typeface="Courier New"/>
                <a:sym typeface="Courier New"/>
              </a:rPr>
              <a:t>page_name</a:t>
            </a:r>
            <a:endParaRPr lang="en-US"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a:t>
            </a:r>
          </a:p>
        </p:txBody>
      </p:sp>
      <p:sp>
        <p:nvSpPr>
          <p:cNvPr id="324" name="Shape 324">
            <a:extLst>
              <a:ext uri="{FF2B5EF4-FFF2-40B4-BE49-F238E27FC236}">
                <a16:creationId xmlns:a16="http://schemas.microsoft.com/office/drawing/2014/main" id="{EB2A67B9-9EAE-5794-C8D4-1CCA0FE45D3E}"/>
              </a:ext>
            </a:extLst>
          </p:cNvPr>
          <p:cNvSpPr txBox="1"/>
          <p:nvPr/>
        </p:nvSpPr>
        <p:spPr>
          <a:xfrm>
            <a:off x="182879" y="739471"/>
            <a:ext cx="4915995" cy="612251"/>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150" dirty="0">
                <a:latin typeface="Roboto"/>
                <a:ea typeface="Roboto"/>
                <a:cs typeface="Roboto"/>
                <a:sym typeface="Roboto"/>
              </a:rPr>
              <a:t>-</a:t>
            </a:r>
            <a:r>
              <a:rPr lang="en-US" sz="1150" dirty="0" err="1">
                <a:latin typeface="Roboto"/>
                <a:ea typeface="Roboto"/>
                <a:cs typeface="Roboto"/>
                <a:sym typeface="Roboto"/>
              </a:rPr>
              <a:t>CoolTshirts</a:t>
            </a:r>
            <a:r>
              <a:rPr lang="en-US" sz="1150" dirty="0">
                <a:latin typeface="Roboto"/>
                <a:ea typeface="Roboto"/>
                <a:cs typeface="Roboto"/>
                <a:sym typeface="Roboto"/>
              </a:rPr>
              <a:t> website has 4 different pages shown below.</a:t>
            </a:r>
          </a:p>
        </p:txBody>
      </p:sp>
      <p:pic>
        <p:nvPicPr>
          <p:cNvPr id="4" name="Picture 3">
            <a:extLst>
              <a:ext uri="{FF2B5EF4-FFF2-40B4-BE49-F238E27FC236}">
                <a16:creationId xmlns:a16="http://schemas.microsoft.com/office/drawing/2014/main" id="{8F07CF96-26B4-18C6-493B-9616A1EF6B45}"/>
              </a:ext>
            </a:extLst>
          </p:cNvPr>
          <p:cNvPicPr>
            <a:picLocks noChangeAspect="1"/>
          </p:cNvPicPr>
          <p:nvPr/>
        </p:nvPicPr>
        <p:blipFill>
          <a:blip r:embed="rId3"/>
          <a:stretch>
            <a:fillRect/>
          </a:stretch>
        </p:blipFill>
        <p:spPr>
          <a:xfrm>
            <a:off x="585617" y="1860606"/>
            <a:ext cx="4266052" cy="1697368"/>
          </a:xfrm>
          <a:prstGeom prst="rect">
            <a:avLst/>
          </a:prstGeom>
          <a:ln>
            <a:solidFill>
              <a:schemeClr val="tx1"/>
            </a:solidFill>
          </a:ln>
        </p:spPr>
      </p:pic>
    </p:spTree>
    <p:extLst>
      <p:ext uri="{BB962C8B-B14F-4D97-AF65-F5344CB8AC3E}">
        <p14:creationId xmlns:p14="http://schemas.microsoft.com/office/powerpoint/2010/main" val="2039770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1">
          <a:extLst>
            <a:ext uri="{FF2B5EF4-FFF2-40B4-BE49-F238E27FC236}">
              <a16:creationId xmlns:a16="http://schemas.microsoft.com/office/drawing/2014/main" id="{AAC3C824-170F-9697-5B6A-02FD009AB4D5}"/>
            </a:ext>
          </a:extLst>
        </p:cNvPr>
        <p:cNvGrpSpPr/>
        <p:nvPr/>
      </p:nvGrpSpPr>
      <p:grpSpPr>
        <a:xfrm>
          <a:off x="0" y="0"/>
          <a:ext cx="0" cy="0"/>
          <a:chOff x="0" y="0"/>
          <a:chExt cx="0" cy="0"/>
        </a:xfrm>
      </p:grpSpPr>
      <p:sp>
        <p:nvSpPr>
          <p:cNvPr id="322" name="Shape 322">
            <a:extLst>
              <a:ext uri="{FF2B5EF4-FFF2-40B4-BE49-F238E27FC236}">
                <a16:creationId xmlns:a16="http://schemas.microsoft.com/office/drawing/2014/main" id="{2AC2DF16-4EAB-5773-8EB0-BF91DDF2BF3E}"/>
              </a:ext>
            </a:extLst>
          </p:cNvPr>
          <p:cNvSpPr txBox="1"/>
          <p:nvPr/>
        </p:nvSpPr>
        <p:spPr>
          <a:xfrm>
            <a:off x="311700" y="292625"/>
            <a:ext cx="8520600" cy="446846"/>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sz="2400" b="1" dirty="0" err="1">
                <a:solidFill>
                  <a:srgbClr val="295269"/>
                </a:solidFill>
                <a:latin typeface="Roboto"/>
                <a:ea typeface="Roboto"/>
                <a:cs typeface="Roboto"/>
                <a:sym typeface="Roboto"/>
              </a:rPr>
              <a:t>CoolTShirts</a:t>
            </a:r>
            <a:r>
              <a:rPr lang="en-US" sz="2400" b="1" dirty="0">
                <a:solidFill>
                  <a:srgbClr val="295269"/>
                </a:solidFill>
                <a:latin typeface="Roboto"/>
                <a:ea typeface="Roboto"/>
                <a:cs typeface="Roboto"/>
                <a:sym typeface="Roboto"/>
              </a:rPr>
              <a:t> – User Journey : first touches</a:t>
            </a:r>
            <a:endParaRPr sz="2400" b="1" dirty="0">
              <a:solidFill>
                <a:srgbClr val="295269"/>
              </a:solidFill>
              <a:latin typeface="Roboto"/>
              <a:ea typeface="Roboto"/>
              <a:cs typeface="Roboto"/>
              <a:sym typeface="Roboto"/>
            </a:endParaRPr>
          </a:p>
        </p:txBody>
      </p:sp>
      <p:sp>
        <p:nvSpPr>
          <p:cNvPr id="323" name="Shape 323">
            <a:extLst>
              <a:ext uri="{FF2B5EF4-FFF2-40B4-BE49-F238E27FC236}">
                <a16:creationId xmlns:a16="http://schemas.microsoft.com/office/drawing/2014/main" id="{C3556BA3-3264-9F80-7C62-9D3C68EF3666}"/>
              </a:ext>
            </a:extLst>
          </p:cNvPr>
          <p:cNvSpPr txBox="1"/>
          <p:nvPr/>
        </p:nvSpPr>
        <p:spPr>
          <a:xfrm>
            <a:off x="5232600" y="739471"/>
            <a:ext cx="3817400" cy="4208254"/>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Finding first touch amount per campaign:</a:t>
            </a:r>
          </a:p>
          <a:p>
            <a:pPr marL="0" lvl="0" indent="0" rtl="0">
              <a:spcBef>
                <a:spcPts val="0"/>
              </a:spcBef>
              <a:spcAft>
                <a:spcPts val="0"/>
              </a:spcAft>
              <a:buClr>
                <a:schemeClr val="dk1"/>
              </a:buClr>
              <a:buSzPts val="1100"/>
              <a:buFont typeface="Arial"/>
              <a:buNone/>
            </a:pPr>
            <a:endParaRPr lang="en-US"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WITH </a:t>
            </a:r>
            <a:r>
              <a:rPr lang="en-US" sz="900" dirty="0" err="1">
                <a:latin typeface="Courier New"/>
                <a:ea typeface="Courier New"/>
                <a:cs typeface="Courier New"/>
                <a:sym typeface="Courier New"/>
              </a:rPr>
              <a:t>first_touch</a:t>
            </a:r>
            <a:r>
              <a:rPr lang="en-US" sz="900" dirty="0">
                <a:latin typeface="Courier New"/>
                <a:ea typeface="Courier New"/>
                <a:cs typeface="Courier New"/>
                <a:sym typeface="Courier New"/>
              </a:rPr>
              <a:t> AS (</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SELECT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MIN(timestamp) as </a:t>
            </a:r>
            <a:r>
              <a:rPr lang="en-US" sz="900" dirty="0" err="1">
                <a:latin typeface="Courier New"/>
                <a:ea typeface="Courier New"/>
                <a:cs typeface="Courier New"/>
                <a:sym typeface="Courier New"/>
              </a:rPr>
              <a:t>first_touch_at</a:t>
            </a:r>
            <a:endParaRPr lang="en-US"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FROM </a:t>
            </a:r>
            <a:r>
              <a:rPr lang="en-US" sz="900" dirty="0" err="1">
                <a:latin typeface="Courier New"/>
                <a:ea typeface="Courier New"/>
                <a:cs typeface="Courier New"/>
                <a:sym typeface="Courier New"/>
              </a:rPr>
              <a:t>page_visits</a:t>
            </a:r>
            <a:endParaRPr lang="en-US"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GROUP BY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SELECT </a:t>
            </a:r>
            <a:r>
              <a:rPr lang="en-US" sz="900" dirty="0" err="1">
                <a:latin typeface="Courier New"/>
                <a:ea typeface="Courier New"/>
                <a:cs typeface="Courier New"/>
                <a:sym typeface="Courier New"/>
              </a:rPr>
              <a:t>ft.user_id</a:t>
            </a:r>
            <a:r>
              <a:rPr lang="en-US" sz="900" dirty="0">
                <a:latin typeface="Courier New"/>
                <a:ea typeface="Courier New"/>
                <a:cs typeface="Courier New"/>
                <a:sym typeface="Courier New"/>
              </a:rPr>
              <a:t>,</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ft.first_touch_at</a:t>
            </a:r>
            <a:r>
              <a:rPr lang="en-US" sz="900" dirty="0">
                <a:latin typeface="Courier New"/>
                <a:ea typeface="Courier New"/>
                <a:cs typeface="Courier New"/>
                <a:sym typeface="Courier New"/>
              </a:rPr>
              <a:t>,</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pv.utm_source</a:t>
            </a:r>
            <a:r>
              <a:rPr lang="en-US" sz="900" dirty="0">
                <a:latin typeface="Courier New"/>
                <a:ea typeface="Courier New"/>
                <a:cs typeface="Courier New"/>
                <a:sym typeface="Courier New"/>
              </a:rPr>
              <a:t>,</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pv.utm_campaign</a:t>
            </a:r>
            <a:r>
              <a:rPr lang="en-US" sz="900" dirty="0">
                <a:latin typeface="Courier New"/>
                <a:ea typeface="Courier New"/>
                <a:cs typeface="Courier New"/>
                <a:sym typeface="Courier New"/>
              </a:rPr>
              <a:t>,</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COUNT(</a:t>
            </a:r>
            <a:r>
              <a:rPr lang="en-US" sz="900" dirty="0" err="1">
                <a:latin typeface="Courier New"/>
                <a:ea typeface="Courier New"/>
                <a:cs typeface="Courier New"/>
                <a:sym typeface="Courier New"/>
              </a:rPr>
              <a:t>utm_campaign</a:t>
            </a:r>
            <a:r>
              <a:rPr lang="en-US" sz="900" dirty="0">
                <a:latin typeface="Courier New"/>
                <a:ea typeface="Courier New"/>
                <a:cs typeface="Courier New"/>
                <a:sym typeface="Courier New"/>
              </a:rPr>
              <a:t>)</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first_touch</a:t>
            </a:r>
            <a:r>
              <a:rPr lang="en-US" sz="900" dirty="0">
                <a:latin typeface="Courier New"/>
                <a:ea typeface="Courier New"/>
                <a:cs typeface="Courier New"/>
                <a:sym typeface="Courier New"/>
              </a:rPr>
              <a:t> ft</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JOIN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pv</a:t>
            </a:r>
            <a:endParaRPr lang="en-US"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ON </a:t>
            </a:r>
            <a:r>
              <a:rPr lang="en-US" sz="900" dirty="0" err="1">
                <a:latin typeface="Courier New"/>
                <a:ea typeface="Courier New"/>
                <a:cs typeface="Courier New"/>
                <a:sym typeface="Courier New"/>
              </a:rPr>
              <a:t>ft.user_id</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pv.user_id</a:t>
            </a:r>
            <a:endParaRPr lang="en-US"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AND </a:t>
            </a:r>
            <a:r>
              <a:rPr lang="en-US" sz="900" dirty="0" err="1">
                <a:latin typeface="Courier New"/>
                <a:ea typeface="Courier New"/>
                <a:cs typeface="Courier New"/>
                <a:sym typeface="Courier New"/>
              </a:rPr>
              <a:t>ft.first_touch_at</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pv.timestamp</a:t>
            </a:r>
            <a:endParaRPr lang="en-US"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GROUP BY </a:t>
            </a:r>
            <a:r>
              <a:rPr lang="en-US" sz="900" dirty="0" err="1">
                <a:latin typeface="Courier New"/>
                <a:ea typeface="Courier New"/>
                <a:cs typeface="Courier New"/>
                <a:sym typeface="Courier New"/>
              </a:rPr>
              <a:t>utm_campaign</a:t>
            </a:r>
            <a:endParaRPr lang="en-US"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ORDER BY 5 ASC;</a:t>
            </a:r>
          </a:p>
        </p:txBody>
      </p:sp>
      <p:sp>
        <p:nvSpPr>
          <p:cNvPr id="324" name="Shape 324">
            <a:extLst>
              <a:ext uri="{FF2B5EF4-FFF2-40B4-BE49-F238E27FC236}">
                <a16:creationId xmlns:a16="http://schemas.microsoft.com/office/drawing/2014/main" id="{1460FFE6-E307-6A1D-7ED8-43388A57C223}"/>
              </a:ext>
            </a:extLst>
          </p:cNvPr>
          <p:cNvSpPr txBox="1"/>
          <p:nvPr/>
        </p:nvSpPr>
        <p:spPr>
          <a:xfrm>
            <a:off x="182879" y="739471"/>
            <a:ext cx="4915995" cy="1296063"/>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150" dirty="0">
                <a:latin typeface="Roboto"/>
                <a:ea typeface="Roboto"/>
                <a:cs typeface="Roboto"/>
                <a:sym typeface="Roboto"/>
              </a:rPr>
              <a:t>-The amount of first touches each campaign received is found in the COUNT column below with the interview campaign receiving the most first touches (622) and the google search receiving the least amount of first touches(169).</a:t>
            </a:r>
          </a:p>
        </p:txBody>
      </p:sp>
      <p:pic>
        <p:nvPicPr>
          <p:cNvPr id="3" name="Picture 2">
            <a:extLst>
              <a:ext uri="{FF2B5EF4-FFF2-40B4-BE49-F238E27FC236}">
                <a16:creationId xmlns:a16="http://schemas.microsoft.com/office/drawing/2014/main" id="{083A884C-0794-FDAF-B4C7-E713754589FF}"/>
              </a:ext>
            </a:extLst>
          </p:cNvPr>
          <p:cNvPicPr>
            <a:picLocks noChangeAspect="1"/>
          </p:cNvPicPr>
          <p:nvPr/>
        </p:nvPicPr>
        <p:blipFill>
          <a:blip r:embed="rId3"/>
          <a:stretch>
            <a:fillRect/>
          </a:stretch>
        </p:blipFill>
        <p:spPr>
          <a:xfrm>
            <a:off x="94001" y="2350361"/>
            <a:ext cx="5138600" cy="1193324"/>
          </a:xfrm>
          <a:prstGeom prst="rect">
            <a:avLst/>
          </a:prstGeom>
          <a:ln>
            <a:solidFill>
              <a:schemeClr val="tx1"/>
            </a:solidFill>
          </a:ln>
        </p:spPr>
      </p:pic>
    </p:spTree>
    <p:extLst>
      <p:ext uri="{BB962C8B-B14F-4D97-AF65-F5344CB8AC3E}">
        <p14:creationId xmlns:p14="http://schemas.microsoft.com/office/powerpoint/2010/main" val="3270747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a:extLst>
            <a:ext uri="{FF2B5EF4-FFF2-40B4-BE49-F238E27FC236}">
              <a16:creationId xmlns:a16="http://schemas.microsoft.com/office/drawing/2014/main" id="{08C42441-74FE-6654-6E56-1FD891C71768}"/>
            </a:ext>
          </a:extLst>
        </p:cNvPr>
        <p:cNvGrpSpPr/>
        <p:nvPr/>
      </p:nvGrpSpPr>
      <p:grpSpPr>
        <a:xfrm>
          <a:off x="0" y="0"/>
          <a:ext cx="0" cy="0"/>
          <a:chOff x="0" y="0"/>
          <a:chExt cx="0" cy="0"/>
        </a:xfrm>
      </p:grpSpPr>
      <p:sp>
        <p:nvSpPr>
          <p:cNvPr id="322" name="Shape 322">
            <a:extLst>
              <a:ext uri="{FF2B5EF4-FFF2-40B4-BE49-F238E27FC236}">
                <a16:creationId xmlns:a16="http://schemas.microsoft.com/office/drawing/2014/main" id="{E01FD474-FB6B-29AF-32E0-065FD06AF414}"/>
              </a:ext>
            </a:extLst>
          </p:cNvPr>
          <p:cNvSpPr txBox="1"/>
          <p:nvPr/>
        </p:nvSpPr>
        <p:spPr>
          <a:xfrm>
            <a:off x="311700" y="292625"/>
            <a:ext cx="8520600" cy="446846"/>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sz="2400" b="1" dirty="0" err="1">
                <a:solidFill>
                  <a:srgbClr val="295269"/>
                </a:solidFill>
                <a:latin typeface="Roboto"/>
                <a:ea typeface="Roboto"/>
                <a:cs typeface="Roboto"/>
                <a:sym typeface="Roboto"/>
              </a:rPr>
              <a:t>CoolTShirts</a:t>
            </a:r>
            <a:r>
              <a:rPr lang="en-US" sz="2400" b="1" dirty="0">
                <a:solidFill>
                  <a:srgbClr val="295269"/>
                </a:solidFill>
                <a:latin typeface="Roboto"/>
                <a:ea typeface="Roboto"/>
                <a:cs typeface="Roboto"/>
                <a:sym typeface="Roboto"/>
              </a:rPr>
              <a:t> – User Journey : last touches</a:t>
            </a:r>
            <a:endParaRPr sz="2400" b="1" dirty="0">
              <a:solidFill>
                <a:srgbClr val="295269"/>
              </a:solidFill>
              <a:latin typeface="Roboto"/>
              <a:ea typeface="Roboto"/>
              <a:cs typeface="Roboto"/>
              <a:sym typeface="Roboto"/>
            </a:endParaRPr>
          </a:p>
        </p:txBody>
      </p:sp>
      <p:sp>
        <p:nvSpPr>
          <p:cNvPr id="323" name="Shape 323">
            <a:extLst>
              <a:ext uri="{FF2B5EF4-FFF2-40B4-BE49-F238E27FC236}">
                <a16:creationId xmlns:a16="http://schemas.microsoft.com/office/drawing/2014/main" id="{44CD9B00-818B-E195-4093-E0C9A0CC815F}"/>
              </a:ext>
            </a:extLst>
          </p:cNvPr>
          <p:cNvSpPr txBox="1"/>
          <p:nvPr/>
        </p:nvSpPr>
        <p:spPr>
          <a:xfrm>
            <a:off x="5232600" y="739471"/>
            <a:ext cx="3817400" cy="4208254"/>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Finding last touch amount per campaign:</a:t>
            </a:r>
          </a:p>
          <a:p>
            <a:pPr marL="0" lvl="0" indent="0" rtl="0">
              <a:spcBef>
                <a:spcPts val="0"/>
              </a:spcBef>
              <a:spcAft>
                <a:spcPts val="0"/>
              </a:spcAft>
              <a:buClr>
                <a:schemeClr val="dk1"/>
              </a:buClr>
              <a:buSzPts val="1100"/>
              <a:buFont typeface="Arial"/>
              <a:buNone/>
            </a:pPr>
            <a:endParaRPr lang="en-US"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WITH </a:t>
            </a:r>
            <a:r>
              <a:rPr lang="en-US" sz="900" dirty="0" err="1">
                <a:latin typeface="Courier New"/>
                <a:ea typeface="Courier New"/>
                <a:cs typeface="Courier New"/>
                <a:sym typeface="Courier New"/>
              </a:rPr>
              <a:t>last_touch</a:t>
            </a:r>
            <a:r>
              <a:rPr lang="en-US" sz="900" dirty="0">
                <a:latin typeface="Courier New"/>
                <a:ea typeface="Courier New"/>
                <a:cs typeface="Courier New"/>
                <a:sym typeface="Courier New"/>
              </a:rPr>
              <a:t> AS (</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SELECT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MAX(timestamp) as </a:t>
            </a:r>
            <a:r>
              <a:rPr lang="en-US" sz="900" dirty="0" err="1">
                <a:latin typeface="Courier New"/>
                <a:ea typeface="Courier New"/>
                <a:cs typeface="Courier New"/>
                <a:sym typeface="Courier New"/>
              </a:rPr>
              <a:t>last_touch_at</a:t>
            </a:r>
            <a:endParaRPr lang="en-US"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FROM </a:t>
            </a:r>
            <a:r>
              <a:rPr lang="en-US" sz="900" dirty="0" err="1">
                <a:latin typeface="Courier New"/>
                <a:ea typeface="Courier New"/>
                <a:cs typeface="Courier New"/>
                <a:sym typeface="Courier New"/>
              </a:rPr>
              <a:t>page_visits</a:t>
            </a:r>
            <a:endParaRPr lang="en-US"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GROUP BY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SELECT </a:t>
            </a:r>
            <a:r>
              <a:rPr lang="en-US" sz="900" dirty="0" err="1">
                <a:latin typeface="Courier New"/>
                <a:ea typeface="Courier New"/>
                <a:cs typeface="Courier New"/>
                <a:sym typeface="Courier New"/>
              </a:rPr>
              <a:t>lt.user_id</a:t>
            </a:r>
            <a:r>
              <a:rPr lang="en-US" sz="900" dirty="0">
                <a:latin typeface="Courier New"/>
                <a:ea typeface="Courier New"/>
                <a:cs typeface="Courier New"/>
                <a:sym typeface="Courier New"/>
              </a:rPr>
              <a:t>,</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lt.last_touch_at</a:t>
            </a:r>
            <a:r>
              <a:rPr lang="en-US" sz="900" dirty="0">
                <a:latin typeface="Courier New"/>
                <a:ea typeface="Courier New"/>
                <a:cs typeface="Courier New"/>
                <a:sym typeface="Courier New"/>
              </a:rPr>
              <a:t>,</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pv.utm_source</a:t>
            </a:r>
            <a:r>
              <a:rPr lang="en-US" sz="900" dirty="0">
                <a:latin typeface="Courier New"/>
                <a:ea typeface="Courier New"/>
                <a:cs typeface="Courier New"/>
                <a:sym typeface="Courier New"/>
              </a:rPr>
              <a:t>,</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pv.utm_campaign</a:t>
            </a:r>
            <a:r>
              <a:rPr lang="en-US" sz="900" dirty="0">
                <a:latin typeface="Courier New"/>
                <a:ea typeface="Courier New"/>
                <a:cs typeface="Courier New"/>
                <a:sym typeface="Courier New"/>
              </a:rPr>
              <a:t>,</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COUNT(</a:t>
            </a:r>
            <a:r>
              <a:rPr lang="en-US" sz="900" dirty="0" err="1">
                <a:latin typeface="Courier New"/>
                <a:ea typeface="Courier New"/>
                <a:cs typeface="Courier New"/>
                <a:sym typeface="Courier New"/>
              </a:rPr>
              <a:t>utm_campaign</a:t>
            </a:r>
            <a:r>
              <a:rPr lang="en-US" sz="900" dirty="0">
                <a:latin typeface="Courier New"/>
                <a:ea typeface="Courier New"/>
                <a:cs typeface="Courier New"/>
                <a:sym typeface="Courier New"/>
              </a:rPr>
              <a:t>)</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last_touch</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lt</a:t>
            </a:r>
            <a:endParaRPr lang="en-US"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JOIN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pv</a:t>
            </a:r>
            <a:endParaRPr lang="en-US"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ON </a:t>
            </a:r>
            <a:r>
              <a:rPr lang="en-US" sz="900" dirty="0" err="1">
                <a:latin typeface="Courier New"/>
                <a:ea typeface="Courier New"/>
                <a:cs typeface="Courier New"/>
                <a:sym typeface="Courier New"/>
              </a:rPr>
              <a:t>lt.user_id</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pv.user_id</a:t>
            </a:r>
            <a:endParaRPr lang="en-US"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AND </a:t>
            </a:r>
            <a:r>
              <a:rPr lang="en-US" sz="900" dirty="0" err="1">
                <a:latin typeface="Courier New"/>
                <a:ea typeface="Courier New"/>
                <a:cs typeface="Courier New"/>
                <a:sym typeface="Courier New"/>
              </a:rPr>
              <a:t>lt.last_touch_at</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pv.timestamp</a:t>
            </a:r>
            <a:endParaRPr lang="en-US"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GROUP BY </a:t>
            </a:r>
            <a:r>
              <a:rPr lang="en-US" sz="900" dirty="0" err="1">
                <a:latin typeface="Courier New"/>
                <a:ea typeface="Courier New"/>
                <a:cs typeface="Courier New"/>
                <a:sym typeface="Courier New"/>
              </a:rPr>
              <a:t>utm_campaign</a:t>
            </a:r>
            <a:endParaRPr lang="en-US"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ORDER BY 5 ASC;</a:t>
            </a:r>
          </a:p>
        </p:txBody>
      </p:sp>
      <p:sp>
        <p:nvSpPr>
          <p:cNvPr id="324" name="Shape 324">
            <a:extLst>
              <a:ext uri="{FF2B5EF4-FFF2-40B4-BE49-F238E27FC236}">
                <a16:creationId xmlns:a16="http://schemas.microsoft.com/office/drawing/2014/main" id="{F63AB54B-7C42-638A-F28A-8C08450CAEA6}"/>
              </a:ext>
            </a:extLst>
          </p:cNvPr>
          <p:cNvSpPr txBox="1"/>
          <p:nvPr/>
        </p:nvSpPr>
        <p:spPr>
          <a:xfrm>
            <a:off x="182879" y="739471"/>
            <a:ext cx="4915995" cy="1296063"/>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150" dirty="0">
                <a:latin typeface="Roboto"/>
                <a:ea typeface="Roboto"/>
                <a:cs typeface="Roboto"/>
                <a:sym typeface="Roboto"/>
              </a:rPr>
              <a:t>-The amount of last touches each campaign received is found in the COUNT column below with the weekly newsletter sent out by email receiving the most last touches (447) and the google search receiving the least amount of first touches(60).</a:t>
            </a:r>
          </a:p>
        </p:txBody>
      </p:sp>
      <p:pic>
        <p:nvPicPr>
          <p:cNvPr id="4" name="Picture 3">
            <a:extLst>
              <a:ext uri="{FF2B5EF4-FFF2-40B4-BE49-F238E27FC236}">
                <a16:creationId xmlns:a16="http://schemas.microsoft.com/office/drawing/2014/main" id="{B318CCAE-2365-D876-EA38-89EB2A1C2B35}"/>
              </a:ext>
            </a:extLst>
          </p:cNvPr>
          <p:cNvPicPr>
            <a:picLocks noChangeAspect="1"/>
          </p:cNvPicPr>
          <p:nvPr/>
        </p:nvPicPr>
        <p:blipFill>
          <a:blip r:embed="rId3"/>
          <a:stretch>
            <a:fillRect/>
          </a:stretch>
        </p:blipFill>
        <p:spPr>
          <a:xfrm>
            <a:off x="195078" y="2571750"/>
            <a:ext cx="5037522" cy="1679174"/>
          </a:xfrm>
          <a:prstGeom prst="rect">
            <a:avLst/>
          </a:prstGeom>
          <a:ln>
            <a:solidFill>
              <a:schemeClr val="tx1"/>
            </a:solidFill>
          </a:ln>
        </p:spPr>
      </p:pic>
    </p:spTree>
    <p:extLst>
      <p:ext uri="{BB962C8B-B14F-4D97-AF65-F5344CB8AC3E}">
        <p14:creationId xmlns:p14="http://schemas.microsoft.com/office/powerpoint/2010/main" val="1609790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1">
          <a:extLst>
            <a:ext uri="{FF2B5EF4-FFF2-40B4-BE49-F238E27FC236}">
              <a16:creationId xmlns:a16="http://schemas.microsoft.com/office/drawing/2014/main" id="{73BC8691-F727-8D94-4BBC-515F2ED56B4F}"/>
            </a:ext>
          </a:extLst>
        </p:cNvPr>
        <p:cNvGrpSpPr/>
        <p:nvPr/>
      </p:nvGrpSpPr>
      <p:grpSpPr>
        <a:xfrm>
          <a:off x="0" y="0"/>
          <a:ext cx="0" cy="0"/>
          <a:chOff x="0" y="0"/>
          <a:chExt cx="0" cy="0"/>
        </a:xfrm>
      </p:grpSpPr>
      <p:sp>
        <p:nvSpPr>
          <p:cNvPr id="322" name="Shape 322">
            <a:extLst>
              <a:ext uri="{FF2B5EF4-FFF2-40B4-BE49-F238E27FC236}">
                <a16:creationId xmlns:a16="http://schemas.microsoft.com/office/drawing/2014/main" id="{7BE724F5-0812-9070-0D95-9F81846DB09D}"/>
              </a:ext>
            </a:extLst>
          </p:cNvPr>
          <p:cNvSpPr txBox="1"/>
          <p:nvPr/>
        </p:nvSpPr>
        <p:spPr>
          <a:xfrm>
            <a:off x="311700" y="292625"/>
            <a:ext cx="8520600" cy="446846"/>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sz="2400" b="1" dirty="0" err="1">
                <a:solidFill>
                  <a:srgbClr val="295269"/>
                </a:solidFill>
                <a:latin typeface="Roboto"/>
                <a:ea typeface="Roboto"/>
                <a:cs typeface="Roboto"/>
                <a:sym typeface="Roboto"/>
              </a:rPr>
              <a:t>CoolTShirts</a:t>
            </a:r>
            <a:r>
              <a:rPr lang="en-US" sz="2400" b="1" dirty="0">
                <a:solidFill>
                  <a:srgbClr val="295269"/>
                </a:solidFill>
                <a:latin typeface="Roboto"/>
                <a:ea typeface="Roboto"/>
                <a:cs typeface="Roboto"/>
                <a:sym typeface="Roboto"/>
              </a:rPr>
              <a:t> – User Journey : purchase page</a:t>
            </a:r>
            <a:endParaRPr sz="2400" b="1" dirty="0">
              <a:solidFill>
                <a:srgbClr val="295269"/>
              </a:solidFill>
              <a:latin typeface="Roboto"/>
              <a:ea typeface="Roboto"/>
              <a:cs typeface="Roboto"/>
              <a:sym typeface="Roboto"/>
            </a:endParaRPr>
          </a:p>
        </p:txBody>
      </p:sp>
      <p:sp>
        <p:nvSpPr>
          <p:cNvPr id="323" name="Shape 323">
            <a:extLst>
              <a:ext uri="{FF2B5EF4-FFF2-40B4-BE49-F238E27FC236}">
                <a16:creationId xmlns:a16="http://schemas.microsoft.com/office/drawing/2014/main" id="{179DAAAB-C78E-62F9-7C2D-643F425B37D6}"/>
              </a:ext>
            </a:extLst>
          </p:cNvPr>
          <p:cNvSpPr txBox="1"/>
          <p:nvPr/>
        </p:nvSpPr>
        <p:spPr>
          <a:xfrm>
            <a:off x="5232600" y="739471"/>
            <a:ext cx="3817400" cy="4208254"/>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Finding amount of purchases:</a:t>
            </a:r>
          </a:p>
          <a:p>
            <a:pPr marL="0" lvl="0" indent="0" rtl="0">
              <a:spcBef>
                <a:spcPts val="0"/>
              </a:spcBef>
              <a:spcAft>
                <a:spcPts val="0"/>
              </a:spcAft>
              <a:buClr>
                <a:schemeClr val="dk1"/>
              </a:buClr>
              <a:buSzPts val="1100"/>
              <a:buFont typeface="Arial"/>
              <a:buNone/>
            </a:pPr>
            <a:endParaRPr lang="en-US"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SELECT COUNT(DISTINCT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page_visits</a:t>
            </a:r>
            <a:endParaRPr lang="en-US"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WHERE </a:t>
            </a:r>
            <a:r>
              <a:rPr lang="en-US" sz="900" dirty="0" err="1">
                <a:latin typeface="Courier New"/>
                <a:ea typeface="Courier New"/>
                <a:cs typeface="Courier New"/>
                <a:sym typeface="Courier New"/>
              </a:rPr>
              <a:t>page_name</a:t>
            </a:r>
            <a:r>
              <a:rPr lang="en-US" sz="900" dirty="0">
                <a:latin typeface="Courier New"/>
                <a:ea typeface="Courier New"/>
                <a:cs typeface="Courier New"/>
                <a:sym typeface="Courier New"/>
              </a:rPr>
              <a:t> = '4 - purchase’;</a:t>
            </a:r>
          </a:p>
          <a:p>
            <a:pPr marL="0" lvl="0" indent="0" rtl="0">
              <a:spcBef>
                <a:spcPts val="0"/>
              </a:spcBef>
              <a:spcAft>
                <a:spcPts val="0"/>
              </a:spcAft>
              <a:buClr>
                <a:schemeClr val="dk1"/>
              </a:buClr>
              <a:buSzPts val="1100"/>
              <a:buFont typeface="Arial"/>
              <a:buNone/>
            </a:pPr>
            <a:endParaRPr lang="en-US"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---Last touches on purchase page:</a:t>
            </a:r>
          </a:p>
          <a:p>
            <a:pPr marL="0" lvl="0" indent="0" rtl="0">
              <a:spcBef>
                <a:spcPts val="0"/>
              </a:spcBef>
              <a:spcAft>
                <a:spcPts val="0"/>
              </a:spcAft>
              <a:buClr>
                <a:schemeClr val="dk1"/>
              </a:buClr>
              <a:buSzPts val="1100"/>
              <a:buFont typeface="Arial"/>
              <a:buNone/>
            </a:pPr>
            <a:endParaRPr lang="en-US"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WITH </a:t>
            </a:r>
            <a:r>
              <a:rPr lang="en-US" sz="900" dirty="0" err="1">
                <a:latin typeface="Courier New"/>
                <a:ea typeface="Courier New"/>
                <a:cs typeface="Courier New"/>
                <a:sym typeface="Courier New"/>
              </a:rPr>
              <a:t>last_touch</a:t>
            </a:r>
            <a:r>
              <a:rPr lang="en-US" sz="900" dirty="0">
                <a:latin typeface="Courier New"/>
                <a:ea typeface="Courier New"/>
                <a:cs typeface="Courier New"/>
                <a:sym typeface="Courier New"/>
              </a:rPr>
              <a:t> AS (</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SELECT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MAX(timestamp) as </a:t>
            </a:r>
            <a:r>
              <a:rPr lang="en-US" sz="900" dirty="0" err="1">
                <a:latin typeface="Courier New"/>
                <a:ea typeface="Courier New"/>
                <a:cs typeface="Courier New"/>
                <a:sym typeface="Courier New"/>
              </a:rPr>
              <a:t>last_touch_at</a:t>
            </a:r>
            <a:endParaRPr lang="en-US"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FROM </a:t>
            </a:r>
            <a:r>
              <a:rPr lang="en-US" sz="900" dirty="0" err="1">
                <a:latin typeface="Courier New"/>
                <a:ea typeface="Courier New"/>
                <a:cs typeface="Courier New"/>
                <a:sym typeface="Courier New"/>
              </a:rPr>
              <a:t>page_visits</a:t>
            </a:r>
            <a:endParaRPr lang="en-US"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WHERE </a:t>
            </a:r>
            <a:r>
              <a:rPr lang="en-US" sz="900" dirty="0" err="1">
                <a:latin typeface="Courier New"/>
                <a:ea typeface="Courier New"/>
                <a:cs typeface="Courier New"/>
                <a:sym typeface="Courier New"/>
              </a:rPr>
              <a:t>page_name</a:t>
            </a:r>
            <a:r>
              <a:rPr lang="en-US" sz="900" dirty="0">
                <a:latin typeface="Courier New"/>
                <a:ea typeface="Courier New"/>
                <a:cs typeface="Courier New"/>
                <a:sym typeface="Courier New"/>
              </a:rPr>
              <a:t> = '4 - purchase'</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GROUP BY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SELECT </a:t>
            </a:r>
            <a:r>
              <a:rPr lang="en-US" sz="900" dirty="0" err="1">
                <a:latin typeface="Courier New"/>
                <a:ea typeface="Courier New"/>
                <a:cs typeface="Courier New"/>
                <a:sym typeface="Courier New"/>
              </a:rPr>
              <a:t>lt.user_id</a:t>
            </a:r>
            <a:r>
              <a:rPr lang="en-US" sz="900" dirty="0">
                <a:latin typeface="Courier New"/>
                <a:ea typeface="Courier New"/>
                <a:cs typeface="Courier New"/>
                <a:sym typeface="Courier New"/>
              </a:rPr>
              <a:t>,</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lt.last_touch_at</a:t>
            </a:r>
            <a:r>
              <a:rPr lang="en-US" sz="900" dirty="0">
                <a:latin typeface="Courier New"/>
                <a:ea typeface="Courier New"/>
                <a:cs typeface="Courier New"/>
                <a:sym typeface="Courier New"/>
              </a:rPr>
              <a:t>,</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pv.utm_source</a:t>
            </a:r>
            <a:r>
              <a:rPr lang="en-US" sz="900" dirty="0">
                <a:latin typeface="Courier New"/>
                <a:ea typeface="Courier New"/>
                <a:cs typeface="Courier New"/>
                <a:sym typeface="Courier New"/>
              </a:rPr>
              <a:t>,</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pv.utm_campaign</a:t>
            </a:r>
            <a:r>
              <a:rPr lang="en-US" sz="900" dirty="0">
                <a:latin typeface="Courier New"/>
                <a:ea typeface="Courier New"/>
                <a:cs typeface="Courier New"/>
                <a:sym typeface="Courier New"/>
              </a:rPr>
              <a:t>,</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COUNT(</a:t>
            </a:r>
            <a:r>
              <a:rPr lang="en-US" sz="900" dirty="0" err="1">
                <a:latin typeface="Courier New"/>
                <a:ea typeface="Courier New"/>
                <a:cs typeface="Courier New"/>
                <a:sym typeface="Courier New"/>
              </a:rPr>
              <a:t>utm_campaign</a:t>
            </a:r>
            <a:r>
              <a:rPr lang="en-US" sz="900" dirty="0">
                <a:latin typeface="Courier New"/>
                <a:ea typeface="Courier New"/>
                <a:cs typeface="Courier New"/>
                <a:sym typeface="Courier New"/>
              </a:rPr>
              <a:t>)</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last_touch</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lt</a:t>
            </a:r>
            <a:endParaRPr lang="en-US"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JOIN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pv</a:t>
            </a:r>
            <a:endParaRPr lang="en-US"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ON </a:t>
            </a:r>
            <a:r>
              <a:rPr lang="en-US" sz="900" dirty="0" err="1">
                <a:latin typeface="Courier New"/>
                <a:ea typeface="Courier New"/>
                <a:cs typeface="Courier New"/>
                <a:sym typeface="Courier New"/>
              </a:rPr>
              <a:t>lt.user_id</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pv.user_id</a:t>
            </a:r>
            <a:endParaRPr lang="en-US"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AND </a:t>
            </a:r>
            <a:r>
              <a:rPr lang="en-US" sz="900" dirty="0" err="1">
                <a:latin typeface="Courier New"/>
                <a:ea typeface="Courier New"/>
                <a:cs typeface="Courier New"/>
                <a:sym typeface="Courier New"/>
              </a:rPr>
              <a:t>lt.last_touch_at</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pv.timestamp</a:t>
            </a:r>
            <a:endParaRPr lang="en-US"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GROUP BY </a:t>
            </a:r>
            <a:r>
              <a:rPr lang="en-US" sz="900" dirty="0" err="1">
                <a:latin typeface="Courier New"/>
                <a:ea typeface="Courier New"/>
                <a:cs typeface="Courier New"/>
                <a:sym typeface="Courier New"/>
              </a:rPr>
              <a:t>utm_campaign</a:t>
            </a:r>
            <a:endParaRPr lang="en-US"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ORDER BY 5 ASC;</a:t>
            </a:r>
          </a:p>
        </p:txBody>
      </p:sp>
      <p:sp>
        <p:nvSpPr>
          <p:cNvPr id="324" name="Shape 324">
            <a:extLst>
              <a:ext uri="{FF2B5EF4-FFF2-40B4-BE49-F238E27FC236}">
                <a16:creationId xmlns:a16="http://schemas.microsoft.com/office/drawing/2014/main" id="{8DA1721E-079E-EC8A-1F9A-DDB9538D8ECE}"/>
              </a:ext>
            </a:extLst>
          </p:cNvPr>
          <p:cNvSpPr txBox="1"/>
          <p:nvPr/>
        </p:nvSpPr>
        <p:spPr>
          <a:xfrm>
            <a:off x="182879" y="739471"/>
            <a:ext cx="4915995" cy="1296063"/>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150" dirty="0">
                <a:latin typeface="Roboto"/>
                <a:ea typeface="Roboto"/>
                <a:cs typeface="Roboto"/>
                <a:sym typeface="Roboto"/>
              </a:rPr>
              <a:t>-361 users visited the purchase page</a:t>
            </a:r>
          </a:p>
          <a:p>
            <a:pPr marL="0" lvl="0" indent="0" rtl="0">
              <a:lnSpc>
                <a:spcPct val="115000"/>
              </a:lnSpc>
              <a:spcBef>
                <a:spcPts val="0"/>
              </a:spcBef>
              <a:spcAft>
                <a:spcPts val="0"/>
              </a:spcAft>
              <a:buClr>
                <a:schemeClr val="dk1"/>
              </a:buClr>
              <a:buSzPts val="1100"/>
              <a:buFont typeface="Arial"/>
              <a:buNone/>
            </a:pPr>
            <a:r>
              <a:rPr lang="en-US" sz="1150" dirty="0">
                <a:latin typeface="Roboto"/>
                <a:ea typeface="Roboto"/>
                <a:cs typeface="Roboto"/>
                <a:sym typeface="Roboto"/>
              </a:rPr>
              <a:t>-The weekly newsletter campaign sent via email contributed to the most last touches on the purchase page (115)</a:t>
            </a:r>
          </a:p>
          <a:p>
            <a:pPr marL="0" lvl="0" indent="0" rtl="0">
              <a:lnSpc>
                <a:spcPct val="115000"/>
              </a:lnSpc>
              <a:spcBef>
                <a:spcPts val="0"/>
              </a:spcBef>
              <a:spcAft>
                <a:spcPts val="0"/>
              </a:spcAft>
              <a:buClr>
                <a:schemeClr val="dk1"/>
              </a:buClr>
              <a:buSzPts val="1100"/>
              <a:buFont typeface="Arial"/>
              <a:buNone/>
            </a:pPr>
            <a:r>
              <a:rPr lang="en-US" sz="1150" dirty="0">
                <a:latin typeface="Roboto"/>
                <a:ea typeface="Roboto"/>
                <a:cs typeface="Roboto"/>
                <a:sym typeface="Roboto"/>
              </a:rPr>
              <a:t>-The google search campaign had the least amount of last touches on the purchase page (2).</a:t>
            </a:r>
          </a:p>
        </p:txBody>
      </p:sp>
      <p:pic>
        <p:nvPicPr>
          <p:cNvPr id="3" name="Picture 2">
            <a:extLst>
              <a:ext uri="{FF2B5EF4-FFF2-40B4-BE49-F238E27FC236}">
                <a16:creationId xmlns:a16="http://schemas.microsoft.com/office/drawing/2014/main" id="{BD073103-CC33-D557-ABEC-4FF57B02D3EE}"/>
              </a:ext>
            </a:extLst>
          </p:cNvPr>
          <p:cNvPicPr>
            <a:picLocks noChangeAspect="1"/>
          </p:cNvPicPr>
          <p:nvPr/>
        </p:nvPicPr>
        <p:blipFill>
          <a:blip r:embed="rId3"/>
          <a:stretch>
            <a:fillRect/>
          </a:stretch>
        </p:blipFill>
        <p:spPr>
          <a:xfrm>
            <a:off x="311700" y="2214562"/>
            <a:ext cx="4391025" cy="714375"/>
          </a:xfrm>
          <a:prstGeom prst="rect">
            <a:avLst/>
          </a:prstGeom>
          <a:ln>
            <a:solidFill>
              <a:schemeClr val="tx1"/>
            </a:solidFill>
          </a:ln>
        </p:spPr>
      </p:pic>
      <p:pic>
        <p:nvPicPr>
          <p:cNvPr id="6" name="Picture 5">
            <a:extLst>
              <a:ext uri="{FF2B5EF4-FFF2-40B4-BE49-F238E27FC236}">
                <a16:creationId xmlns:a16="http://schemas.microsoft.com/office/drawing/2014/main" id="{252080C4-873A-C9E8-C74A-F31060969C14}"/>
              </a:ext>
            </a:extLst>
          </p:cNvPr>
          <p:cNvPicPr>
            <a:picLocks noChangeAspect="1"/>
          </p:cNvPicPr>
          <p:nvPr/>
        </p:nvPicPr>
        <p:blipFill>
          <a:blip r:embed="rId4"/>
          <a:stretch>
            <a:fillRect/>
          </a:stretch>
        </p:blipFill>
        <p:spPr>
          <a:xfrm>
            <a:off x="316605" y="3107965"/>
            <a:ext cx="4782269" cy="1559436"/>
          </a:xfrm>
          <a:prstGeom prst="rect">
            <a:avLst/>
          </a:prstGeom>
          <a:ln>
            <a:solidFill>
              <a:schemeClr val="tx1"/>
            </a:solidFill>
          </a:ln>
        </p:spPr>
      </p:pic>
    </p:spTree>
    <p:extLst>
      <p:ext uri="{BB962C8B-B14F-4D97-AF65-F5344CB8AC3E}">
        <p14:creationId xmlns:p14="http://schemas.microsoft.com/office/powerpoint/2010/main" val="539790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
          <a:extLst>
            <a:ext uri="{FF2B5EF4-FFF2-40B4-BE49-F238E27FC236}">
              <a16:creationId xmlns:a16="http://schemas.microsoft.com/office/drawing/2014/main" id="{B857450A-BB65-D878-323C-CBEACC28A20B}"/>
            </a:ext>
          </a:extLst>
        </p:cNvPr>
        <p:cNvGrpSpPr/>
        <p:nvPr/>
      </p:nvGrpSpPr>
      <p:grpSpPr>
        <a:xfrm>
          <a:off x="0" y="0"/>
          <a:ext cx="0" cy="0"/>
          <a:chOff x="0" y="0"/>
          <a:chExt cx="0" cy="0"/>
        </a:xfrm>
      </p:grpSpPr>
      <p:sp>
        <p:nvSpPr>
          <p:cNvPr id="322" name="Shape 322">
            <a:extLst>
              <a:ext uri="{FF2B5EF4-FFF2-40B4-BE49-F238E27FC236}">
                <a16:creationId xmlns:a16="http://schemas.microsoft.com/office/drawing/2014/main" id="{99D30E73-457C-298A-83CF-6AD195DCF8D8}"/>
              </a:ext>
            </a:extLst>
          </p:cNvPr>
          <p:cNvSpPr txBox="1"/>
          <p:nvPr/>
        </p:nvSpPr>
        <p:spPr>
          <a:xfrm>
            <a:off x="311700" y="292625"/>
            <a:ext cx="8520600" cy="446846"/>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sz="2400" b="1" dirty="0" err="1">
                <a:solidFill>
                  <a:srgbClr val="295269"/>
                </a:solidFill>
                <a:latin typeface="Roboto"/>
                <a:ea typeface="Roboto"/>
                <a:cs typeface="Roboto"/>
                <a:sym typeface="Roboto"/>
              </a:rPr>
              <a:t>CoolTShirts</a:t>
            </a:r>
            <a:r>
              <a:rPr lang="en-US" sz="2400" b="1" dirty="0">
                <a:solidFill>
                  <a:srgbClr val="295269"/>
                </a:solidFill>
                <a:latin typeface="Roboto"/>
                <a:ea typeface="Roboto"/>
                <a:cs typeface="Roboto"/>
                <a:sym typeface="Roboto"/>
              </a:rPr>
              <a:t> – Re-investment recommendation</a:t>
            </a:r>
            <a:endParaRPr sz="2400" b="1" dirty="0">
              <a:solidFill>
                <a:srgbClr val="295269"/>
              </a:solidFill>
              <a:latin typeface="Roboto"/>
              <a:ea typeface="Roboto"/>
              <a:cs typeface="Roboto"/>
              <a:sym typeface="Roboto"/>
            </a:endParaRPr>
          </a:p>
        </p:txBody>
      </p:sp>
      <p:sp>
        <p:nvSpPr>
          <p:cNvPr id="324" name="Shape 324">
            <a:extLst>
              <a:ext uri="{FF2B5EF4-FFF2-40B4-BE49-F238E27FC236}">
                <a16:creationId xmlns:a16="http://schemas.microsoft.com/office/drawing/2014/main" id="{F4BBD0F6-0CC8-167C-139A-93ED85633EFE}"/>
              </a:ext>
            </a:extLst>
          </p:cNvPr>
          <p:cNvSpPr txBox="1"/>
          <p:nvPr/>
        </p:nvSpPr>
        <p:spPr>
          <a:xfrm>
            <a:off x="182879" y="1224500"/>
            <a:ext cx="8649421" cy="3626375"/>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150" dirty="0">
                <a:latin typeface="Roboto"/>
                <a:ea typeface="Roboto"/>
                <a:cs typeface="Roboto"/>
                <a:sym typeface="Roboto"/>
              </a:rPr>
              <a:t>-The 3 campaigns which had high counts of first touches (e.g. interview) would be good campaigns to build on by trying to make changes to the campaigns to streamline directing users to the purchase page.</a:t>
            </a:r>
          </a:p>
          <a:p>
            <a:pPr marL="0" lvl="0" indent="0" rtl="0">
              <a:lnSpc>
                <a:spcPct val="115000"/>
              </a:lnSpc>
              <a:spcBef>
                <a:spcPts val="0"/>
              </a:spcBef>
              <a:spcAft>
                <a:spcPts val="0"/>
              </a:spcAft>
              <a:buClr>
                <a:schemeClr val="dk1"/>
              </a:buClr>
              <a:buSzPts val="1100"/>
              <a:buFont typeface="Arial"/>
              <a:buNone/>
            </a:pPr>
            <a:endParaRPr lang="en-US" sz="115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r>
              <a:rPr lang="en-US" sz="1150" dirty="0">
                <a:latin typeface="Roboto"/>
                <a:ea typeface="Roboto"/>
                <a:cs typeface="Roboto"/>
                <a:sym typeface="Roboto"/>
              </a:rPr>
              <a:t>-Focusing on which campaigns contributed to last touches on the purchase page might provide more value as they have already shown to contribute to more last touches on the purchase page.</a:t>
            </a:r>
          </a:p>
          <a:p>
            <a:pPr marL="0" lvl="0" indent="0" rtl="0">
              <a:lnSpc>
                <a:spcPct val="115000"/>
              </a:lnSpc>
              <a:spcBef>
                <a:spcPts val="0"/>
              </a:spcBef>
              <a:spcAft>
                <a:spcPts val="0"/>
              </a:spcAft>
              <a:buClr>
                <a:schemeClr val="dk1"/>
              </a:buClr>
              <a:buSzPts val="1100"/>
              <a:buFont typeface="Arial"/>
              <a:buNone/>
            </a:pPr>
            <a:endParaRPr lang="en-US" sz="115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r>
              <a:rPr lang="en-US" sz="1150" dirty="0">
                <a:latin typeface="Roboto"/>
                <a:ea typeface="Roboto"/>
                <a:cs typeface="Roboto"/>
                <a:sym typeface="Roboto"/>
              </a:rPr>
              <a:t>-The 5 campaigns that contributed to the most last touches on the purchase page were :</a:t>
            </a:r>
          </a:p>
          <a:p>
            <a:pPr marL="0" lvl="0" indent="0" rtl="0">
              <a:lnSpc>
                <a:spcPct val="115000"/>
              </a:lnSpc>
              <a:spcBef>
                <a:spcPts val="0"/>
              </a:spcBef>
              <a:spcAft>
                <a:spcPts val="0"/>
              </a:spcAft>
              <a:buClr>
                <a:schemeClr val="dk1"/>
              </a:buClr>
              <a:buSzPts val="1100"/>
              <a:buFont typeface="Arial"/>
              <a:buNone/>
            </a:pPr>
            <a:r>
              <a:rPr lang="en-US" sz="1150" dirty="0">
                <a:latin typeface="Roboto"/>
                <a:ea typeface="Roboto"/>
                <a:cs typeface="Roboto"/>
                <a:sym typeface="Roboto"/>
              </a:rPr>
              <a:t>	1.)the weekly newsletter (email)</a:t>
            </a:r>
          </a:p>
          <a:p>
            <a:pPr marL="0" lvl="0" indent="0" rtl="0">
              <a:lnSpc>
                <a:spcPct val="115000"/>
              </a:lnSpc>
              <a:spcBef>
                <a:spcPts val="0"/>
              </a:spcBef>
              <a:spcAft>
                <a:spcPts val="0"/>
              </a:spcAft>
              <a:buClr>
                <a:schemeClr val="dk1"/>
              </a:buClr>
              <a:buSzPts val="1100"/>
              <a:buFont typeface="Arial"/>
              <a:buNone/>
            </a:pPr>
            <a:r>
              <a:rPr lang="en-US" sz="1150" dirty="0">
                <a:latin typeface="Roboto"/>
                <a:ea typeface="Roboto"/>
                <a:cs typeface="Roboto"/>
                <a:sym typeface="Roboto"/>
              </a:rPr>
              <a:t>	2.)retargeting-ad (</a:t>
            </a:r>
            <a:r>
              <a:rPr lang="en-US" sz="1150" dirty="0" err="1">
                <a:latin typeface="Roboto"/>
                <a:ea typeface="Roboto"/>
                <a:cs typeface="Roboto"/>
                <a:sym typeface="Roboto"/>
              </a:rPr>
              <a:t>facebook</a:t>
            </a:r>
            <a:r>
              <a:rPr lang="en-US" sz="1150" dirty="0">
                <a:latin typeface="Roboto"/>
                <a:ea typeface="Roboto"/>
                <a:cs typeface="Roboto"/>
                <a:sym typeface="Roboto"/>
              </a:rPr>
              <a:t>)</a:t>
            </a:r>
          </a:p>
          <a:p>
            <a:pPr marL="0" lvl="0" indent="0" rtl="0">
              <a:lnSpc>
                <a:spcPct val="115000"/>
              </a:lnSpc>
              <a:spcBef>
                <a:spcPts val="0"/>
              </a:spcBef>
              <a:spcAft>
                <a:spcPts val="0"/>
              </a:spcAft>
              <a:buClr>
                <a:schemeClr val="dk1"/>
              </a:buClr>
              <a:buSzPts val="1100"/>
              <a:buFont typeface="Arial"/>
              <a:buNone/>
            </a:pPr>
            <a:r>
              <a:rPr lang="en-US" sz="1150" dirty="0">
                <a:latin typeface="Roboto"/>
                <a:ea typeface="Roboto"/>
                <a:cs typeface="Roboto"/>
                <a:sym typeface="Roboto"/>
              </a:rPr>
              <a:t>	3.)retargeting-campaign (email)</a:t>
            </a:r>
          </a:p>
          <a:p>
            <a:pPr marL="0" lvl="0" indent="0" rtl="0">
              <a:lnSpc>
                <a:spcPct val="115000"/>
              </a:lnSpc>
              <a:spcBef>
                <a:spcPts val="0"/>
              </a:spcBef>
              <a:spcAft>
                <a:spcPts val="0"/>
              </a:spcAft>
              <a:buClr>
                <a:schemeClr val="dk1"/>
              </a:buClr>
              <a:buSzPts val="1100"/>
              <a:buFont typeface="Arial"/>
              <a:buNone/>
            </a:pPr>
            <a:r>
              <a:rPr lang="en-US" sz="1150" dirty="0">
                <a:latin typeface="Roboto"/>
                <a:ea typeface="Roboto"/>
                <a:cs typeface="Roboto"/>
                <a:sym typeface="Roboto"/>
              </a:rPr>
              <a:t>	4.)paid-search (google)</a:t>
            </a:r>
          </a:p>
          <a:p>
            <a:pPr marL="0" lvl="0" indent="0" rtl="0">
              <a:lnSpc>
                <a:spcPct val="115000"/>
              </a:lnSpc>
              <a:spcBef>
                <a:spcPts val="0"/>
              </a:spcBef>
              <a:spcAft>
                <a:spcPts val="0"/>
              </a:spcAft>
              <a:buClr>
                <a:schemeClr val="dk1"/>
              </a:buClr>
              <a:buSzPts val="1100"/>
              <a:buFont typeface="Arial"/>
              <a:buNone/>
            </a:pPr>
            <a:r>
              <a:rPr lang="en-US" sz="1150" dirty="0">
                <a:latin typeface="Roboto"/>
                <a:ea typeface="Roboto"/>
                <a:cs typeface="Roboto"/>
                <a:sym typeface="Roboto"/>
              </a:rPr>
              <a:t>	5.)ten-crazy-cool-</a:t>
            </a:r>
            <a:r>
              <a:rPr lang="en-US" sz="1150" dirty="0" err="1">
                <a:latin typeface="Roboto"/>
                <a:ea typeface="Roboto"/>
                <a:cs typeface="Roboto"/>
                <a:sym typeface="Roboto"/>
              </a:rPr>
              <a:t>tshirts</a:t>
            </a:r>
            <a:r>
              <a:rPr lang="en-US" sz="1150" dirty="0">
                <a:latin typeface="Roboto"/>
                <a:ea typeface="Roboto"/>
                <a:cs typeface="Roboto"/>
                <a:sym typeface="Roboto"/>
              </a:rPr>
              <a:t>-facts (</a:t>
            </a:r>
            <a:r>
              <a:rPr lang="en-US" sz="1150" dirty="0" err="1">
                <a:latin typeface="Roboto"/>
                <a:ea typeface="Roboto"/>
                <a:cs typeface="Roboto"/>
                <a:sym typeface="Roboto"/>
              </a:rPr>
              <a:t>buzzfeed</a:t>
            </a:r>
            <a:r>
              <a:rPr lang="en-US" sz="1150" dirty="0">
                <a:latin typeface="Roboto"/>
                <a:ea typeface="Roboto"/>
                <a:cs typeface="Roboto"/>
                <a:sym typeface="Roboto"/>
              </a:rPr>
              <a:t>)</a:t>
            </a:r>
          </a:p>
          <a:p>
            <a:pPr marL="0" lvl="0" indent="0" rtl="0">
              <a:lnSpc>
                <a:spcPct val="115000"/>
              </a:lnSpc>
              <a:spcBef>
                <a:spcPts val="0"/>
              </a:spcBef>
              <a:spcAft>
                <a:spcPts val="0"/>
              </a:spcAft>
              <a:buClr>
                <a:schemeClr val="dk1"/>
              </a:buClr>
              <a:buSzPts val="1100"/>
              <a:buFont typeface="Arial"/>
              <a:buNone/>
            </a:pPr>
            <a:endParaRPr lang="en-US" sz="115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r>
              <a:rPr lang="en-US" sz="1150" dirty="0">
                <a:latin typeface="Roboto"/>
                <a:ea typeface="Roboto"/>
                <a:cs typeface="Roboto"/>
                <a:sym typeface="Roboto"/>
              </a:rPr>
              <a:t>-Given the weekly newsletter and retargeting campaigns contributed to 46% of the last touches on the purchase page and they reached users via email. It would be good to consider more campaigns reaching users via email.</a:t>
            </a:r>
          </a:p>
          <a:p>
            <a:pPr marL="0" lvl="0" indent="0" rtl="0">
              <a:lnSpc>
                <a:spcPct val="115000"/>
              </a:lnSpc>
              <a:spcBef>
                <a:spcPts val="0"/>
              </a:spcBef>
              <a:spcAft>
                <a:spcPts val="0"/>
              </a:spcAft>
              <a:buClr>
                <a:schemeClr val="dk1"/>
              </a:buClr>
              <a:buSzPts val="1100"/>
              <a:buFont typeface="Arial"/>
              <a:buNone/>
            </a:pPr>
            <a:endParaRPr lang="en-US" sz="115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lang="en-US" sz="1150" dirty="0">
              <a:latin typeface="Roboto"/>
              <a:ea typeface="Roboto"/>
              <a:cs typeface="Roboto"/>
              <a:sym typeface="Roboto"/>
            </a:endParaRPr>
          </a:p>
        </p:txBody>
      </p:sp>
    </p:spTree>
    <p:extLst>
      <p:ext uri="{BB962C8B-B14F-4D97-AF65-F5344CB8AC3E}">
        <p14:creationId xmlns:p14="http://schemas.microsoft.com/office/powerpoint/2010/main" val="327877184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5b21038-f9e1-4e7d-8ce4-653ce59968ea}" enabled="1" method="Privileged" siteId="{b9fec68c-c92d-461e-9a97-3d03a0f18b82}" contentBits="1" removed="0"/>
</clbl:labelList>
</file>

<file path=docProps/app.xml><?xml version="1.0" encoding="utf-8"?>
<Properties xmlns="http://schemas.openxmlformats.org/officeDocument/2006/extended-properties" xmlns:vt="http://schemas.openxmlformats.org/officeDocument/2006/docPropsVTypes">
  <TotalTime>1467</TotalTime>
  <Words>982</Words>
  <Application>Microsoft Office PowerPoint</Application>
  <PresentationFormat>On-screen Show (16:9)</PresentationFormat>
  <Paragraphs>119</Paragraphs>
  <Slides>8</Slides>
  <Notes>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8</vt:i4>
      </vt:variant>
    </vt:vector>
  </HeadingPairs>
  <TitlesOfParts>
    <vt:vector size="16" baseType="lpstr">
      <vt:lpstr>Roboto</vt:lpstr>
      <vt:lpstr>Courier New</vt:lpstr>
      <vt:lpstr>Roboto Thin</vt:lpstr>
      <vt:lpstr>Roboto Black</vt:lpstr>
      <vt:lpstr>Dosis</vt:lpstr>
      <vt:lpstr>Arial</vt:lpstr>
      <vt:lpstr>Simple Light</vt:lpstr>
      <vt:lpstr>Simple Light</vt:lpstr>
      <vt:lpstr>PowerPoint Presentation</vt:lpstr>
      <vt:lpstr>Project Summary</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cp:lastModifiedBy>Giraldo, Kathleen M</cp:lastModifiedBy>
  <cp:revision>11</cp:revision>
  <dcterms:modified xsi:type="dcterms:W3CDTF">2025-06-01T22:04:47Z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HeaderLocations">
    <vt:lpwstr>Simple Light:3\Simple Light:3\Simple Light:3</vt:lpwstr>
  </property>
  <property fmtid="{D5CDD505-2E9C-101B-9397-08002B2CF9AE}" pid="3" name="ClassificationContentMarkingHeaderText">
    <vt:lpwstr> </vt:lpwstr>
  </property>
</Properties>
</file>